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60"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46032" autoAdjust="0"/>
  </p:normalViewPr>
  <p:slideViewPr>
    <p:cSldViewPr snapToGrid="0">
      <p:cViewPr varScale="1">
        <p:scale>
          <a:sx n="32" d="100"/>
          <a:sy n="32" d="100"/>
        </p:scale>
        <p:origin x="222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910B70-1A8F-4B54-8582-52FCCB3C085A}" type="datetimeFigureOut">
              <a:rPr lang="en-US" smtClean="0"/>
              <a:t>2/21/2021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3F9642-F990-480E-8B28-57979E096AE4}" type="slidenum">
              <a:rPr lang="en-US" smtClean="0"/>
              <a:t>‹#›</a:t>
            </a:fld>
            <a:endParaRPr lang="en-US"/>
          </a:p>
        </p:txBody>
      </p:sp>
    </p:spTree>
    <p:extLst>
      <p:ext uri="{BB962C8B-B14F-4D97-AF65-F5344CB8AC3E}">
        <p14:creationId xmlns:p14="http://schemas.microsoft.com/office/powerpoint/2010/main" val="1849654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order to ensure that students have fully developed painting abilities, the tutors will take them through a step-by-step painting process. They will first introduce the students to painting where they will also highlight on the materials that are required in acrylic painting. They will also review part art works and then be allowed to practice on their own.</a:t>
            </a:r>
            <a:endParaRPr lang="en-US" dirty="0"/>
          </a:p>
        </p:txBody>
      </p:sp>
      <p:sp>
        <p:nvSpPr>
          <p:cNvPr id="4" name="Slide Number Placeholder 3"/>
          <p:cNvSpPr>
            <a:spLocks noGrp="1"/>
          </p:cNvSpPr>
          <p:nvPr>
            <p:ph type="sldNum" sz="quarter" idx="10"/>
          </p:nvPr>
        </p:nvSpPr>
        <p:spPr/>
        <p:txBody>
          <a:bodyPr/>
          <a:lstStyle/>
          <a:p>
            <a:fld id="{E03F9642-F990-480E-8B28-57979E096AE4}" type="slidenum">
              <a:rPr lang="en-US" smtClean="0"/>
              <a:t>2</a:t>
            </a:fld>
            <a:endParaRPr lang="en-US"/>
          </a:p>
        </p:txBody>
      </p:sp>
    </p:spTree>
    <p:extLst>
      <p:ext uri="{BB962C8B-B14F-4D97-AF65-F5344CB8AC3E}">
        <p14:creationId xmlns:p14="http://schemas.microsoft.com/office/powerpoint/2010/main" val="1790398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Acrylic painting has been considered by many as one of the most recent form of painting. Some</a:t>
            </a:r>
            <a:r>
              <a:rPr lang="en-US" baseline="0" dirty="0" smtClean="0"/>
              <a:t> acrylic painting techniques are dry brush, washing and stippling. The current challenge facing painting is the conflict that has erupted between the new world audience of the visually fluent individuals against the traditional art-world elites (</a:t>
            </a:r>
            <a:r>
              <a:rPr lang="en-US" i="0" dirty="0" smtClean="0"/>
              <a:t>Current issues in 19th-century art, 2007</a:t>
            </a:r>
            <a:r>
              <a:rPr lang="en-US" baseline="0" dirty="0" smtClean="0"/>
              <a:t>). It appears that to some extent, there is a possibility of there being some traditional art-world elites who might end up influencing the art works that will be celebrated. These people have their galleries and other art works in the museums.</a:t>
            </a:r>
            <a:endParaRPr lang="en-US" dirty="0"/>
          </a:p>
        </p:txBody>
      </p:sp>
      <p:sp>
        <p:nvSpPr>
          <p:cNvPr id="4" name="Slide Number Placeholder 3"/>
          <p:cNvSpPr>
            <a:spLocks noGrp="1"/>
          </p:cNvSpPr>
          <p:nvPr>
            <p:ph type="sldNum" sz="quarter" idx="10"/>
          </p:nvPr>
        </p:nvSpPr>
        <p:spPr/>
        <p:txBody>
          <a:bodyPr/>
          <a:lstStyle/>
          <a:p>
            <a:fld id="{E03F9642-F990-480E-8B28-57979E096AE4}" type="slidenum">
              <a:rPr lang="en-US" smtClean="0"/>
              <a:t>3</a:t>
            </a:fld>
            <a:endParaRPr lang="en-US"/>
          </a:p>
        </p:txBody>
      </p:sp>
    </p:spTree>
    <p:extLst>
      <p:ext uri="{BB962C8B-B14F-4D97-AF65-F5344CB8AC3E}">
        <p14:creationId xmlns:p14="http://schemas.microsoft.com/office/powerpoint/2010/main" val="2571697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various surfaces where acrylics can be painted on. However, in the event that a person is not sure about a certain surface, it is advisable to first test it. some of the surfaces where acrylics can be painted on include; wood panels, canvas boards, paper and stretched canvas.</a:t>
            </a:r>
            <a:r>
              <a:rPr lang="en-US" baseline="0" dirty="0" smtClean="0"/>
              <a:t> In addition, a painter can cover a canvass with gesso although it will be a little time-consuming. </a:t>
            </a:r>
            <a:endParaRPr lang="en-US" dirty="0"/>
          </a:p>
        </p:txBody>
      </p:sp>
      <p:sp>
        <p:nvSpPr>
          <p:cNvPr id="4" name="Slide Number Placeholder 3"/>
          <p:cNvSpPr>
            <a:spLocks noGrp="1"/>
          </p:cNvSpPr>
          <p:nvPr>
            <p:ph type="sldNum" sz="quarter" idx="10"/>
          </p:nvPr>
        </p:nvSpPr>
        <p:spPr/>
        <p:txBody>
          <a:bodyPr/>
          <a:lstStyle/>
          <a:p>
            <a:fld id="{E03F9642-F990-480E-8B28-57979E096AE4}" type="slidenum">
              <a:rPr lang="en-US" smtClean="0"/>
              <a:t>4</a:t>
            </a:fld>
            <a:endParaRPr lang="en-US"/>
          </a:p>
        </p:txBody>
      </p:sp>
    </p:spTree>
    <p:extLst>
      <p:ext uri="{BB962C8B-B14F-4D97-AF65-F5344CB8AC3E}">
        <p14:creationId xmlns:p14="http://schemas.microsoft.com/office/powerpoint/2010/main" val="1073851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928253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3633923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47498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33981390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8520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19424944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16039408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3468205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1869104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0D681F-36A7-4960-82C7-BA185F15C7AA}" type="datetimeFigureOut">
              <a:rPr lang="en-US" smtClean="0"/>
              <a:t>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1959563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60D681F-36A7-4960-82C7-BA185F15C7AA}" type="datetimeFigureOut">
              <a:rPr lang="en-US" smtClean="0"/>
              <a:t>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3565282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60D681F-36A7-4960-82C7-BA185F15C7AA}" type="datetimeFigureOut">
              <a:rPr lang="en-US" smtClean="0"/>
              <a:t>2/21/2021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2320566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60D681F-36A7-4960-82C7-BA185F15C7AA}" type="datetimeFigureOut">
              <a:rPr lang="en-US" smtClean="0"/>
              <a:t>2/21/2021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3907330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0D681F-36A7-4960-82C7-BA185F15C7AA}" type="datetimeFigureOut">
              <a:rPr lang="en-US" smtClean="0"/>
              <a:t>2/21/2021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185664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0D681F-36A7-4960-82C7-BA185F15C7AA}" type="datetimeFigureOut">
              <a:rPr lang="en-US" smtClean="0"/>
              <a:t>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318467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0D681F-36A7-4960-82C7-BA185F15C7AA}" type="datetimeFigureOut">
              <a:rPr lang="en-US" smtClean="0"/>
              <a:t>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F6B91A-1BEF-4681-82AE-3B8B8E5A8A6B}" type="slidenum">
              <a:rPr lang="en-US" smtClean="0"/>
              <a:t>‹#›</a:t>
            </a:fld>
            <a:endParaRPr lang="en-US"/>
          </a:p>
        </p:txBody>
      </p:sp>
    </p:spTree>
    <p:extLst>
      <p:ext uri="{BB962C8B-B14F-4D97-AF65-F5344CB8AC3E}">
        <p14:creationId xmlns:p14="http://schemas.microsoft.com/office/powerpoint/2010/main" val="2189345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0D681F-36A7-4960-82C7-BA185F15C7AA}" type="datetimeFigureOut">
              <a:rPr lang="en-US" smtClean="0"/>
              <a:t>2/21/2021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1F6B91A-1BEF-4681-82AE-3B8B8E5A8A6B}" type="slidenum">
              <a:rPr lang="en-US" smtClean="0"/>
              <a:t>‹#›</a:t>
            </a:fld>
            <a:endParaRPr lang="en-US"/>
          </a:p>
        </p:txBody>
      </p:sp>
    </p:spTree>
    <p:extLst>
      <p:ext uri="{BB962C8B-B14F-4D97-AF65-F5344CB8AC3E}">
        <p14:creationId xmlns:p14="http://schemas.microsoft.com/office/powerpoint/2010/main" val="37429959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Acrylic Painting</a:t>
            </a:r>
            <a:endParaRPr lang="en-US" dirty="0"/>
          </a:p>
        </p:txBody>
      </p:sp>
      <p:sp>
        <p:nvSpPr>
          <p:cNvPr id="3" name="Subtitle 2"/>
          <p:cNvSpPr>
            <a:spLocks noGrp="1"/>
          </p:cNvSpPr>
          <p:nvPr>
            <p:ph type="subTitle" idx="1"/>
          </p:nvPr>
        </p:nvSpPr>
        <p:spPr/>
        <p:txBody>
          <a:bodyPr>
            <a:normAutofit fontScale="62500" lnSpcReduction="20000"/>
          </a:bodyPr>
          <a:lstStyle/>
          <a:p>
            <a:pPr algn="l"/>
            <a:r>
              <a:rPr lang="en-US" dirty="0" smtClean="0"/>
              <a:t>Institution:</a:t>
            </a:r>
          </a:p>
          <a:p>
            <a:pPr algn="l"/>
            <a:r>
              <a:rPr lang="en-US" dirty="0" smtClean="0"/>
              <a:t>Tutor:</a:t>
            </a:r>
          </a:p>
          <a:p>
            <a:pPr algn="l"/>
            <a:r>
              <a:rPr lang="en-US" dirty="0" smtClean="0"/>
              <a:t>Name:</a:t>
            </a:r>
          </a:p>
          <a:p>
            <a:pPr algn="l"/>
            <a:r>
              <a:rPr lang="en-US" dirty="0" smtClean="0"/>
              <a:t>Date:</a:t>
            </a:r>
            <a:endParaRPr lang="en-US" dirty="0"/>
          </a:p>
        </p:txBody>
      </p:sp>
    </p:spTree>
    <p:extLst>
      <p:ext uri="{BB962C8B-B14F-4D97-AF65-F5344CB8AC3E}">
        <p14:creationId xmlns:p14="http://schemas.microsoft.com/office/powerpoint/2010/main" val="2307611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Learner’s Painting Ability</a:t>
            </a:r>
            <a:endParaRPr lang="en-US" dirty="0"/>
          </a:p>
        </p:txBody>
      </p:sp>
      <p:sp>
        <p:nvSpPr>
          <p:cNvPr id="3" name="Content Placeholder 2"/>
          <p:cNvSpPr>
            <a:spLocks noGrp="1"/>
          </p:cNvSpPr>
          <p:nvPr>
            <p:ph idx="1"/>
          </p:nvPr>
        </p:nvSpPr>
        <p:spPr/>
        <p:txBody>
          <a:bodyPr/>
          <a:lstStyle/>
          <a:p>
            <a:r>
              <a:rPr lang="en-US" dirty="0" smtClean="0"/>
              <a:t>Creative expression is vital.</a:t>
            </a:r>
          </a:p>
          <a:p>
            <a:r>
              <a:rPr lang="en-US" dirty="0" smtClean="0"/>
              <a:t>Learners taken through past art works.</a:t>
            </a:r>
          </a:p>
          <a:p>
            <a:r>
              <a:rPr lang="en-US" dirty="0" smtClean="0"/>
              <a:t>Learners taken through a step-by-step painting process.</a:t>
            </a:r>
          </a:p>
          <a:p>
            <a:r>
              <a:rPr lang="en-US" dirty="0" smtClean="0"/>
              <a:t>The materials required.</a:t>
            </a:r>
          </a:p>
          <a:p>
            <a:r>
              <a:rPr lang="en-US" dirty="0" smtClean="0"/>
              <a:t>Taking part in painting.</a:t>
            </a:r>
            <a:endParaRPr lang="en-US" dirty="0"/>
          </a:p>
        </p:txBody>
      </p:sp>
    </p:spTree>
    <p:extLst>
      <p:ext uri="{BB962C8B-B14F-4D97-AF65-F5344CB8AC3E}">
        <p14:creationId xmlns:p14="http://schemas.microsoft.com/office/powerpoint/2010/main" val="2865792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and Acrylic Painting Techniques</a:t>
            </a:r>
            <a:endParaRPr lang="en-US" dirty="0"/>
          </a:p>
        </p:txBody>
      </p:sp>
      <p:sp>
        <p:nvSpPr>
          <p:cNvPr id="3" name="Content Placeholder 2"/>
          <p:cNvSpPr>
            <a:spLocks noGrp="1"/>
          </p:cNvSpPr>
          <p:nvPr>
            <p:ph idx="1"/>
          </p:nvPr>
        </p:nvSpPr>
        <p:spPr/>
        <p:txBody>
          <a:bodyPr/>
          <a:lstStyle/>
          <a:p>
            <a:r>
              <a:rPr lang="en-US" dirty="0" smtClean="0"/>
              <a:t>Acrylic painting is considered as a recent style of painting.</a:t>
            </a:r>
          </a:p>
          <a:p>
            <a:r>
              <a:rPr lang="en-US" dirty="0" smtClean="0"/>
              <a:t>Various techniques of acrylic painting:</a:t>
            </a:r>
          </a:p>
          <a:p>
            <a:pPr>
              <a:buFont typeface="Wingdings" panose="05000000000000000000" pitchFamily="2" charset="2"/>
              <a:buChar char="ü"/>
            </a:pPr>
            <a:r>
              <a:rPr lang="en-US" dirty="0" smtClean="0"/>
              <a:t>Dry brush</a:t>
            </a:r>
          </a:p>
          <a:p>
            <a:pPr>
              <a:buFont typeface="Wingdings" panose="05000000000000000000" pitchFamily="2" charset="2"/>
              <a:buChar char="ü"/>
            </a:pPr>
            <a:r>
              <a:rPr lang="en-US" dirty="0" smtClean="0"/>
              <a:t>Washing</a:t>
            </a:r>
          </a:p>
          <a:p>
            <a:pPr>
              <a:buFont typeface="Wingdings" panose="05000000000000000000" pitchFamily="2" charset="2"/>
              <a:buChar char="ü"/>
            </a:pPr>
            <a:r>
              <a:rPr lang="en-US" dirty="0" smtClean="0"/>
              <a:t>Stippling</a:t>
            </a:r>
          </a:p>
          <a:p>
            <a:r>
              <a:rPr lang="en-US" dirty="0" smtClean="0"/>
              <a:t>Modern challenge facing painting</a:t>
            </a:r>
          </a:p>
          <a:p>
            <a:r>
              <a:rPr lang="en-US" dirty="0" smtClean="0"/>
              <a:t>Conflict between the new global audience of visually fluent people versus the traditional art-world elites</a:t>
            </a:r>
            <a:endParaRPr lang="en-US" dirty="0"/>
          </a:p>
        </p:txBody>
      </p:sp>
    </p:spTree>
    <p:extLst>
      <p:ext uri="{BB962C8B-B14F-4D97-AF65-F5344CB8AC3E}">
        <p14:creationId xmlns:p14="http://schemas.microsoft.com/office/powerpoint/2010/main" val="365834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Paint on</a:t>
            </a:r>
            <a:endParaRPr lang="en-US" dirty="0"/>
          </a:p>
        </p:txBody>
      </p:sp>
      <p:sp>
        <p:nvSpPr>
          <p:cNvPr id="3" name="Content Placeholder 2"/>
          <p:cNvSpPr>
            <a:spLocks noGrp="1"/>
          </p:cNvSpPr>
          <p:nvPr>
            <p:ph idx="1"/>
          </p:nvPr>
        </p:nvSpPr>
        <p:spPr/>
        <p:txBody>
          <a:bodyPr/>
          <a:lstStyle/>
          <a:p>
            <a:r>
              <a:rPr lang="en-US" dirty="0" smtClean="0"/>
              <a:t>Acrylics can be painted on a vast array of supports.</a:t>
            </a:r>
          </a:p>
          <a:p>
            <a:r>
              <a:rPr lang="en-US" dirty="0" smtClean="0"/>
              <a:t>Test when you are not sure.</a:t>
            </a:r>
          </a:p>
          <a:p>
            <a:r>
              <a:rPr lang="en-US" dirty="0" smtClean="0"/>
              <a:t>Types of painting surfaces:</a:t>
            </a:r>
          </a:p>
          <a:p>
            <a:pPr>
              <a:buFont typeface="Wingdings" panose="05000000000000000000" pitchFamily="2" charset="2"/>
              <a:buChar char="v"/>
            </a:pPr>
            <a:r>
              <a:rPr lang="en-US" dirty="0" smtClean="0"/>
              <a:t>Paper</a:t>
            </a:r>
          </a:p>
          <a:p>
            <a:pPr>
              <a:buFont typeface="Wingdings" panose="05000000000000000000" pitchFamily="2" charset="2"/>
              <a:buChar char="v"/>
            </a:pPr>
            <a:r>
              <a:rPr lang="en-US" dirty="0" smtClean="0"/>
              <a:t>Wood panels.</a:t>
            </a:r>
          </a:p>
          <a:p>
            <a:pPr>
              <a:buFont typeface="Wingdings" panose="05000000000000000000" pitchFamily="2" charset="2"/>
              <a:buChar char="v"/>
            </a:pPr>
            <a:r>
              <a:rPr lang="en-US" dirty="0" smtClean="0"/>
              <a:t>Canvas boards</a:t>
            </a:r>
          </a:p>
          <a:p>
            <a:pPr>
              <a:buFont typeface="Wingdings" panose="05000000000000000000" pitchFamily="2" charset="2"/>
              <a:buChar char="v"/>
            </a:pPr>
            <a:r>
              <a:rPr lang="en-US" dirty="0" smtClean="0"/>
              <a:t>Stretched canvas.</a:t>
            </a:r>
          </a:p>
          <a:p>
            <a:pPr>
              <a:buFont typeface="Arial" panose="020B0604020202020204" pitchFamily="34" charset="0"/>
              <a:buChar char="•"/>
            </a:pPr>
            <a:r>
              <a:rPr lang="en-US" dirty="0" smtClean="0"/>
              <a:t>Cover canvasses with gesso</a:t>
            </a:r>
          </a:p>
          <a:p>
            <a:pPr>
              <a:buFont typeface="Arial" panose="020B0604020202020204" pitchFamily="34" charset="0"/>
              <a:buChar char="•"/>
            </a:pPr>
            <a:r>
              <a:rPr lang="en-US" dirty="0" smtClean="0"/>
              <a:t>It is time consuming</a:t>
            </a:r>
            <a:endParaRPr lang="en-US" dirty="0"/>
          </a:p>
        </p:txBody>
      </p:sp>
    </p:spTree>
    <p:extLst>
      <p:ext uri="{BB962C8B-B14F-4D97-AF65-F5344CB8AC3E}">
        <p14:creationId xmlns:p14="http://schemas.microsoft.com/office/powerpoint/2010/main" val="3212795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 </a:t>
            </a:r>
            <a:endParaRPr lang="en-US" dirty="0"/>
          </a:p>
        </p:txBody>
      </p:sp>
      <p:sp>
        <p:nvSpPr>
          <p:cNvPr id="3" name="Content Placeholder 2"/>
          <p:cNvSpPr>
            <a:spLocks noGrp="1"/>
          </p:cNvSpPr>
          <p:nvPr>
            <p:ph idx="1"/>
          </p:nvPr>
        </p:nvSpPr>
        <p:spPr/>
        <p:txBody>
          <a:bodyPr/>
          <a:lstStyle/>
          <a:p>
            <a:r>
              <a:rPr lang="en-US" i="1" dirty="0"/>
              <a:t>Current issues in 19th-century art</a:t>
            </a:r>
            <a:r>
              <a:rPr lang="en-US" dirty="0"/>
              <a:t>. (2007). Zwolle: </a:t>
            </a:r>
            <a:r>
              <a:rPr lang="en-US" dirty="0" err="1"/>
              <a:t>Waanders</a:t>
            </a:r>
            <a:r>
              <a:rPr lang="en-US" dirty="0"/>
              <a:t>.</a:t>
            </a:r>
          </a:p>
        </p:txBody>
      </p:sp>
    </p:spTree>
    <p:extLst>
      <p:ext uri="{BB962C8B-B14F-4D97-AF65-F5344CB8AC3E}">
        <p14:creationId xmlns:p14="http://schemas.microsoft.com/office/powerpoint/2010/main" val="228079656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53</TotalTime>
  <Words>397</Words>
  <Application>Microsoft Office PowerPoint</Application>
  <PresentationFormat>Widescreen</PresentationFormat>
  <Paragraphs>37</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Trebuchet MS</vt:lpstr>
      <vt:lpstr>Wingdings</vt:lpstr>
      <vt:lpstr>Wingdings 3</vt:lpstr>
      <vt:lpstr>Facet</vt:lpstr>
      <vt:lpstr>Acrylic Painting</vt:lpstr>
      <vt:lpstr>Developing Learner’s Painting Ability</vt:lpstr>
      <vt:lpstr>History and Acrylic Painting Techniques</vt:lpstr>
      <vt:lpstr>What to Paint on</vt:lpstr>
      <vt:lpstr>Reference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dc:creator>
  <cp:lastModifiedBy>user</cp:lastModifiedBy>
  <cp:revision>23</cp:revision>
  <dcterms:created xsi:type="dcterms:W3CDTF">2021-02-20T09:04:30Z</dcterms:created>
  <dcterms:modified xsi:type="dcterms:W3CDTF">2021-02-21T16:59:07Z</dcterms:modified>
</cp:coreProperties>
</file>